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aira Bold" charset="1" panose="00000800000000000000"/>
      <p:regular r:id="rId19"/>
    </p:embeddedFont>
    <p:embeddedFont>
      <p:font typeface="Saira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82056" y="8701891"/>
            <a:ext cx="3332686" cy="3170218"/>
          </a:xfrm>
          <a:custGeom>
            <a:avLst/>
            <a:gdLst/>
            <a:ahLst/>
            <a:cxnLst/>
            <a:rect r="r" b="b" t="t" l="l"/>
            <a:pathLst>
              <a:path h="3170218" w="3332686">
                <a:moveTo>
                  <a:pt x="0" y="0"/>
                </a:moveTo>
                <a:lnTo>
                  <a:pt x="3332686" y="0"/>
                </a:lnTo>
                <a:lnTo>
                  <a:pt x="3332686" y="3170218"/>
                </a:lnTo>
                <a:lnTo>
                  <a:pt x="0" y="3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55385" y="1028700"/>
            <a:ext cx="7003915" cy="8229600"/>
          </a:xfrm>
          <a:custGeom>
            <a:avLst/>
            <a:gdLst/>
            <a:ahLst/>
            <a:cxnLst/>
            <a:rect r="r" b="b" t="t" l="l"/>
            <a:pathLst>
              <a:path h="8229600" w="7003915">
                <a:moveTo>
                  <a:pt x="0" y="0"/>
                </a:moveTo>
                <a:lnTo>
                  <a:pt x="7003915" y="0"/>
                </a:lnTo>
                <a:lnTo>
                  <a:pt x="70039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29874" y="-1265162"/>
            <a:ext cx="9706098" cy="9232926"/>
          </a:xfrm>
          <a:custGeom>
            <a:avLst/>
            <a:gdLst/>
            <a:ahLst/>
            <a:cxnLst/>
            <a:rect r="r" b="b" t="t" l="l"/>
            <a:pathLst>
              <a:path h="9232926" w="9706098">
                <a:moveTo>
                  <a:pt x="0" y="0"/>
                </a:moveTo>
                <a:lnTo>
                  <a:pt x="9706098" y="0"/>
                </a:lnTo>
                <a:lnTo>
                  <a:pt x="9706098" y="9232925"/>
                </a:lnTo>
                <a:lnTo>
                  <a:pt x="0" y="923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9200"/>
            <a:ext cx="5845637" cy="46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4352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PYTHON - 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16125"/>
            <a:ext cx="9856262" cy="399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0"/>
              </a:lnSpc>
            </a:pPr>
            <a:r>
              <a:rPr lang="en-US" sz="10330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SALES PERFORMANCE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86384"/>
            <a:ext cx="5685415" cy="94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5"/>
              </a:lnSpc>
              <a:spcBef>
                <a:spcPct val="0"/>
              </a:spcBef>
            </a:pPr>
            <a:r>
              <a:rPr lang="en-US" sz="7035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66130">
            <a:off x="16360199" y="8230868"/>
            <a:ext cx="2701137" cy="2569457"/>
          </a:xfrm>
          <a:custGeom>
            <a:avLst/>
            <a:gdLst/>
            <a:ahLst/>
            <a:cxnLst/>
            <a:rect r="r" b="b" t="t" l="l"/>
            <a:pathLst>
              <a:path h="2569457" w="2701137">
                <a:moveTo>
                  <a:pt x="0" y="0"/>
                </a:moveTo>
                <a:lnTo>
                  <a:pt x="2701137" y="0"/>
                </a:lnTo>
                <a:lnTo>
                  <a:pt x="2701137" y="2569456"/>
                </a:lnTo>
                <a:lnTo>
                  <a:pt x="0" y="256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0068" y="6397102"/>
            <a:ext cx="3082803" cy="2158910"/>
            <a:chOff x="0" y="0"/>
            <a:chExt cx="4110404" cy="28785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14500" y="0"/>
              <a:ext cx="1471900" cy="1471900"/>
            </a:xfrm>
            <a:custGeom>
              <a:avLst/>
              <a:gdLst/>
              <a:ahLst/>
              <a:cxnLst/>
              <a:rect r="r" b="b" t="t" l="l"/>
              <a:pathLst>
                <a:path h="1471900" w="1471900">
                  <a:moveTo>
                    <a:pt x="0" y="0"/>
                  </a:moveTo>
                  <a:lnTo>
                    <a:pt x="1471900" y="0"/>
                  </a:lnTo>
                  <a:lnTo>
                    <a:pt x="1471900" y="1471900"/>
                  </a:lnTo>
                  <a:lnTo>
                    <a:pt x="0" y="1471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644106"/>
              <a:ext cx="4110404" cy="1234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·Average</a:t>
              </a:r>
              <a:r>
                <a:rPr lang="en-US" sz="1799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 revenue per unit (Electronics): ₦ 156,959.02</a:t>
              </a:r>
            </a:p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70546" y="3650033"/>
            <a:ext cx="899058" cy="910648"/>
          </a:xfrm>
          <a:custGeom>
            <a:avLst/>
            <a:gdLst/>
            <a:ahLst/>
            <a:cxnLst/>
            <a:rect r="r" b="b" t="t" l="l"/>
            <a:pathLst>
              <a:path h="910648" w="899058">
                <a:moveTo>
                  <a:pt x="0" y="0"/>
                </a:moveTo>
                <a:lnTo>
                  <a:pt x="899059" y="0"/>
                </a:lnTo>
                <a:lnTo>
                  <a:pt x="899059" y="910648"/>
                </a:lnTo>
                <a:lnTo>
                  <a:pt x="0" y="91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3885" y="3653482"/>
            <a:ext cx="859369" cy="977945"/>
          </a:xfrm>
          <a:custGeom>
            <a:avLst/>
            <a:gdLst/>
            <a:ahLst/>
            <a:cxnLst/>
            <a:rect r="r" b="b" t="t" l="l"/>
            <a:pathLst>
              <a:path h="977945" w="859369">
                <a:moveTo>
                  <a:pt x="0" y="0"/>
                </a:moveTo>
                <a:lnTo>
                  <a:pt x="859369" y="0"/>
                </a:lnTo>
                <a:lnTo>
                  <a:pt x="859369" y="977945"/>
                </a:lnTo>
                <a:lnTo>
                  <a:pt x="0" y="9779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55129" y="3723805"/>
            <a:ext cx="1030992" cy="966555"/>
          </a:xfrm>
          <a:custGeom>
            <a:avLst/>
            <a:gdLst/>
            <a:ahLst/>
            <a:cxnLst/>
            <a:rect r="r" b="b" t="t" l="l"/>
            <a:pathLst>
              <a:path h="966555" w="1030992">
                <a:moveTo>
                  <a:pt x="0" y="0"/>
                </a:moveTo>
                <a:lnTo>
                  <a:pt x="1030992" y="0"/>
                </a:lnTo>
                <a:lnTo>
                  <a:pt x="1030992" y="966555"/>
                </a:lnTo>
                <a:lnTo>
                  <a:pt x="0" y="966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55975" y="3454211"/>
            <a:ext cx="1084043" cy="913307"/>
          </a:xfrm>
          <a:custGeom>
            <a:avLst/>
            <a:gdLst/>
            <a:ahLst/>
            <a:cxnLst/>
            <a:rect r="r" b="b" t="t" l="l"/>
            <a:pathLst>
              <a:path h="913307" w="1084043">
                <a:moveTo>
                  <a:pt x="0" y="0"/>
                </a:moveTo>
                <a:lnTo>
                  <a:pt x="1084043" y="0"/>
                </a:lnTo>
                <a:lnTo>
                  <a:pt x="1084043" y="913306"/>
                </a:lnTo>
                <a:lnTo>
                  <a:pt x="0" y="913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40674" y="6312330"/>
            <a:ext cx="1089455" cy="1229287"/>
          </a:xfrm>
          <a:custGeom>
            <a:avLst/>
            <a:gdLst/>
            <a:ahLst/>
            <a:cxnLst/>
            <a:rect r="r" b="b" t="t" l="l"/>
            <a:pathLst>
              <a:path h="1229287" w="1089455">
                <a:moveTo>
                  <a:pt x="0" y="0"/>
                </a:moveTo>
                <a:lnTo>
                  <a:pt x="1089455" y="0"/>
                </a:lnTo>
                <a:lnTo>
                  <a:pt x="1089455" y="1229286"/>
                </a:lnTo>
                <a:lnTo>
                  <a:pt x="0" y="12292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162050"/>
            <a:ext cx="12954441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 &amp; KEY INSIGHTS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6075" y="2638112"/>
            <a:ext cx="25027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Product Insights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57668" y="4814046"/>
            <a:ext cx="3082803" cy="93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·The most popular product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category by sales volume: Electronics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99069" y="8999739"/>
            <a:ext cx="548398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42272" y="4814046"/>
            <a:ext cx="3082803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·Electronics generat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ed the highest total revenue.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02311" y="2638112"/>
            <a:ext cx="3396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Sales Rep Insights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4634024"/>
            <a:ext cx="3082803" cy="156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·Highest-performing sales r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ep: Abdul Salim with 134 total unit sold and the total Revenue of ₦10,587,500</a:t>
            </a: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056595" y="4522581"/>
            <a:ext cx="3082803" cy="21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·Returning custom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ers generated more·Average units sold per sales rep: Abdul Salim- 3.35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Chuka Obazi – 3.44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Mary Felix – 2.97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consistent sales.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8203" y="7620656"/>
            <a:ext cx="3082803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·Total discount giv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en across all sales: ₦357,300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32005" y="2364688"/>
            <a:ext cx="223065" cy="2230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32005" y="4008498"/>
            <a:ext cx="223065" cy="2230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32005" y="5650788"/>
            <a:ext cx="223065" cy="2230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6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2929728">
            <a:off x="13483732" y="-2169536"/>
            <a:ext cx="6996405" cy="6655330"/>
          </a:xfrm>
          <a:custGeom>
            <a:avLst/>
            <a:gdLst/>
            <a:ahLst/>
            <a:cxnLst/>
            <a:rect r="r" b="b" t="t" l="l"/>
            <a:pathLst>
              <a:path h="6655330" w="6996405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41565" y="5329239"/>
            <a:ext cx="5246435" cy="4434568"/>
          </a:xfrm>
          <a:custGeom>
            <a:avLst/>
            <a:gdLst/>
            <a:ahLst/>
            <a:cxnLst/>
            <a:rect r="r" b="b" t="t" l="l"/>
            <a:pathLst>
              <a:path h="4434568" w="5246435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114425"/>
            <a:ext cx="7186631" cy="65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6502" y="2114629"/>
            <a:ext cx="8692107" cy="63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Increase marketing and stock in high-performing product categories like Electr</a:t>
            </a: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onics.</a:t>
            </a:r>
          </a:p>
          <a:p>
            <a:pPr algn="l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Offer promotions in underperforming cities such as Port Harcourt.</a:t>
            </a:r>
          </a:p>
          <a:p>
            <a:pPr algn="l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Introduce loyalty programs to retain new customers.</a:t>
            </a:r>
          </a:p>
          <a:p>
            <a:pPr algn="l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Provide incentives to top-performing sales reps.</a:t>
            </a:r>
          </a:p>
          <a:p>
            <a:pPr algn="l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Monitor discount strategies to maintain profit margins</a:t>
            </a:r>
          </a:p>
          <a:p>
            <a:pPr algn="l" marL="0" indent="0" lvl="0">
              <a:lnSpc>
                <a:spcPts val="426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085816" y="8999739"/>
            <a:ext cx="454030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132005" y="6613349"/>
            <a:ext cx="223065" cy="22306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32005" y="7579364"/>
            <a:ext cx="223065" cy="22306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10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3483732" y="-2169536"/>
            <a:ext cx="6996405" cy="6655330"/>
          </a:xfrm>
          <a:custGeom>
            <a:avLst/>
            <a:gdLst/>
            <a:ahLst/>
            <a:cxnLst/>
            <a:rect r="r" b="b" t="t" l="l"/>
            <a:pathLst>
              <a:path h="6655330" w="6996405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1565" y="5329239"/>
            <a:ext cx="5246435" cy="4434568"/>
          </a:xfrm>
          <a:custGeom>
            <a:avLst/>
            <a:gdLst/>
            <a:ahLst/>
            <a:cxnLst/>
            <a:rect r="r" b="b" t="t" l="l"/>
            <a:pathLst>
              <a:path h="4434568" w="5246435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7186631" cy="127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CONCLUSION</a:t>
            </a:r>
          </a:p>
          <a:p>
            <a:pPr algn="l">
              <a:lnSpc>
                <a:spcPts val="493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96957"/>
            <a:ext cx="10156740" cy="476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sales performance analysis provided valuable insights into NovaReta</a:t>
            </a: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il’s operations across different cities and product categories.</a:t>
            </a: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  <a:p>
            <a:pPr algn="l">
              <a:lnSpc>
                <a:spcPts val="4262"/>
              </a:lnSpc>
            </a:pPr>
          </a:p>
          <a:p>
            <a:pPr algn="l">
              <a:lnSpc>
                <a:spcPts val="4262"/>
              </a:lnSpc>
            </a:pPr>
            <a:r>
              <a:rPr lang="en-US" sz="26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By understanding where revenue comes from and which areas underperform, the company can make more informed decisions on marketing, inventory, and customer engagement.</a:t>
            </a:r>
          </a:p>
          <a:p>
            <a:pPr algn="l" marL="0" indent="0" lvl="0">
              <a:lnSpc>
                <a:spcPts val="42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85816" y="8999739"/>
            <a:ext cx="454030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4262280" y="-1835784"/>
            <a:ext cx="6724192" cy="6396388"/>
          </a:xfrm>
          <a:custGeom>
            <a:avLst/>
            <a:gdLst/>
            <a:ahLst/>
            <a:cxnLst/>
            <a:rect r="r" b="b" t="t" l="l"/>
            <a:pathLst>
              <a:path h="6396388" w="6724192">
                <a:moveTo>
                  <a:pt x="0" y="0"/>
                </a:moveTo>
                <a:lnTo>
                  <a:pt x="6724192" y="0"/>
                </a:lnTo>
                <a:lnTo>
                  <a:pt x="6724192" y="6396387"/>
                </a:lnTo>
                <a:lnTo>
                  <a:pt x="0" y="639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0460" y="1028700"/>
            <a:ext cx="11953204" cy="9258300"/>
          </a:xfrm>
          <a:custGeom>
            <a:avLst/>
            <a:gdLst/>
            <a:ahLst/>
            <a:cxnLst/>
            <a:rect r="r" b="b" t="t" l="l"/>
            <a:pathLst>
              <a:path h="9258300" w="11953204">
                <a:moveTo>
                  <a:pt x="0" y="0"/>
                </a:moveTo>
                <a:lnTo>
                  <a:pt x="11953204" y="0"/>
                </a:lnTo>
                <a:lnTo>
                  <a:pt x="1195320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068457"/>
            <a:ext cx="5327318" cy="93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78726"/>
            <a:ext cx="5041772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SEE YOU AGAIN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10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929728">
            <a:off x="-1665006" y="-136209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9" y="0"/>
                </a:lnTo>
                <a:lnTo>
                  <a:pt x="4248739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19200"/>
            <a:ext cx="5041596" cy="46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4352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PYTHON - 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13483732" y="-2169536"/>
            <a:ext cx="6996405" cy="6655330"/>
          </a:xfrm>
          <a:custGeom>
            <a:avLst/>
            <a:gdLst/>
            <a:ahLst/>
            <a:cxnLst/>
            <a:rect r="r" b="b" t="t" l="l"/>
            <a:pathLst>
              <a:path h="6655330" w="6996405">
                <a:moveTo>
                  <a:pt x="0" y="0"/>
                </a:moveTo>
                <a:lnTo>
                  <a:pt x="6996404" y="0"/>
                </a:lnTo>
                <a:lnTo>
                  <a:pt x="6996404" y="6655330"/>
                </a:lnTo>
                <a:lnTo>
                  <a:pt x="0" y="665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1565" y="5329239"/>
            <a:ext cx="5246435" cy="4434568"/>
          </a:xfrm>
          <a:custGeom>
            <a:avLst/>
            <a:gdLst/>
            <a:ahLst/>
            <a:cxnLst/>
            <a:rect r="r" b="b" t="t" l="l"/>
            <a:pathLst>
              <a:path h="4434568" w="5246435">
                <a:moveTo>
                  <a:pt x="0" y="0"/>
                </a:moveTo>
                <a:lnTo>
                  <a:pt x="5246435" y="0"/>
                </a:lnTo>
                <a:lnTo>
                  <a:pt x="5246435" y="4434567"/>
                </a:lnTo>
                <a:lnTo>
                  <a:pt x="0" y="443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7186631" cy="65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931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TABLE OF CONTENT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68382"/>
            <a:ext cx="10156740" cy="6159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Introduction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Busines</a:t>
            </a: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 Understanding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Understanding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Preparation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Exploratory Data Analysis (EDA)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 Visualization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Analysis &amp; Key Insights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Summary of Findings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Recommendations</a:t>
            </a:r>
          </a:p>
          <a:p>
            <a:pPr algn="l" marL="661595" indent="-330797" lvl="1">
              <a:lnSpc>
                <a:spcPts val="4902"/>
              </a:lnSpc>
              <a:buAutoNum type="arabicPeriod" startAt="1"/>
            </a:pPr>
            <a:r>
              <a:rPr lang="en-US" sz="3064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5816" y="8999739"/>
            <a:ext cx="454030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8234140" cy="7186158"/>
          </a:xfrm>
          <a:custGeom>
            <a:avLst/>
            <a:gdLst/>
            <a:ahLst/>
            <a:cxnLst/>
            <a:rect r="r" b="b" t="t" l="l"/>
            <a:pathLst>
              <a:path h="7186158" w="8234140">
                <a:moveTo>
                  <a:pt x="0" y="0"/>
                </a:moveTo>
                <a:lnTo>
                  <a:pt x="8234140" y="0"/>
                </a:lnTo>
                <a:lnTo>
                  <a:pt x="8234140" y="7186158"/>
                </a:lnTo>
                <a:lnTo>
                  <a:pt x="0" y="718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311776" y="3109932"/>
            <a:ext cx="6636800" cy="93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1776" y="4402716"/>
            <a:ext cx="6795145" cy="250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This report presents the analysis of NovaRetail Ltd.’s sales data to understand sales performance across four Nigerian cities (“Abuja, Lagos, Kano and Port-Harcourt”).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analysis focuses on total revenue, product categories, customer behavior, and sales trends to support better business decisions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929728">
            <a:off x="-2777377" y="3264623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929728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68508">
            <a:off x="16588693" y="7940611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13175">
            <a:off x="-1803739" y="8125575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028700" y="6170378"/>
            <a:ext cx="7880133" cy="2375873"/>
            <a:chOff x="0" y="0"/>
            <a:chExt cx="2075426" cy="625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5426" cy="625744"/>
            </a:xfrm>
            <a:custGeom>
              <a:avLst/>
              <a:gdLst/>
              <a:ahLst/>
              <a:cxnLst/>
              <a:rect r="r" b="b" t="t" l="l"/>
              <a:pathLst>
                <a:path h="625744" w="2075426">
                  <a:moveTo>
                    <a:pt x="54035" y="0"/>
                  </a:moveTo>
                  <a:lnTo>
                    <a:pt x="2021391" y="0"/>
                  </a:lnTo>
                  <a:cubicBezTo>
                    <a:pt x="2051233" y="0"/>
                    <a:pt x="2075426" y="24192"/>
                    <a:pt x="2075426" y="54035"/>
                  </a:cubicBezTo>
                  <a:lnTo>
                    <a:pt x="2075426" y="571709"/>
                  </a:lnTo>
                  <a:cubicBezTo>
                    <a:pt x="2075426" y="601552"/>
                    <a:pt x="2051233" y="625744"/>
                    <a:pt x="2021391" y="625744"/>
                  </a:cubicBezTo>
                  <a:lnTo>
                    <a:pt x="54035" y="625744"/>
                  </a:lnTo>
                  <a:cubicBezTo>
                    <a:pt x="39704" y="625744"/>
                    <a:pt x="25960" y="620051"/>
                    <a:pt x="15827" y="609918"/>
                  </a:cubicBezTo>
                  <a:cubicBezTo>
                    <a:pt x="5693" y="599784"/>
                    <a:pt x="0" y="586040"/>
                    <a:pt x="0" y="571709"/>
                  </a:cubicBezTo>
                  <a:lnTo>
                    <a:pt x="0" y="54035"/>
                  </a:lnTo>
                  <a:cubicBezTo>
                    <a:pt x="0" y="24192"/>
                    <a:pt x="24192" y="0"/>
                    <a:pt x="540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075426" cy="54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9379167" y="6170378"/>
            <a:ext cx="7880133" cy="2375873"/>
            <a:chOff x="0" y="0"/>
            <a:chExt cx="2075426" cy="6257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5426" cy="625744"/>
            </a:xfrm>
            <a:custGeom>
              <a:avLst/>
              <a:gdLst/>
              <a:ahLst/>
              <a:cxnLst/>
              <a:rect r="r" b="b" t="t" l="l"/>
              <a:pathLst>
                <a:path h="625744" w="2075426">
                  <a:moveTo>
                    <a:pt x="54035" y="0"/>
                  </a:moveTo>
                  <a:lnTo>
                    <a:pt x="2021391" y="0"/>
                  </a:lnTo>
                  <a:cubicBezTo>
                    <a:pt x="2051233" y="0"/>
                    <a:pt x="2075426" y="24192"/>
                    <a:pt x="2075426" y="54035"/>
                  </a:cubicBezTo>
                  <a:lnTo>
                    <a:pt x="2075426" y="571709"/>
                  </a:lnTo>
                  <a:cubicBezTo>
                    <a:pt x="2075426" y="601552"/>
                    <a:pt x="2051233" y="625744"/>
                    <a:pt x="2021391" y="625744"/>
                  </a:cubicBezTo>
                  <a:lnTo>
                    <a:pt x="54035" y="625744"/>
                  </a:lnTo>
                  <a:cubicBezTo>
                    <a:pt x="39704" y="625744"/>
                    <a:pt x="25960" y="620051"/>
                    <a:pt x="15827" y="609918"/>
                  </a:cubicBezTo>
                  <a:cubicBezTo>
                    <a:pt x="5693" y="599784"/>
                    <a:pt x="0" y="586040"/>
                    <a:pt x="0" y="571709"/>
                  </a:cubicBezTo>
                  <a:lnTo>
                    <a:pt x="0" y="54035"/>
                  </a:lnTo>
                  <a:cubicBezTo>
                    <a:pt x="0" y="24192"/>
                    <a:pt x="24192" y="0"/>
                    <a:pt x="540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2075426" cy="54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2929728">
            <a:off x="13884706" y="-1236708"/>
            <a:ext cx="6234801" cy="5930854"/>
          </a:xfrm>
          <a:custGeom>
            <a:avLst/>
            <a:gdLst/>
            <a:ahLst/>
            <a:cxnLst/>
            <a:rect r="r" b="b" t="t" l="l"/>
            <a:pathLst>
              <a:path h="5930854" w="6234801">
                <a:moveTo>
                  <a:pt x="0" y="0"/>
                </a:moveTo>
                <a:lnTo>
                  <a:pt x="6234801" y="0"/>
                </a:lnTo>
                <a:lnTo>
                  <a:pt x="6234801" y="5930854"/>
                </a:lnTo>
                <a:lnTo>
                  <a:pt x="0" y="5930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65925" y="1028700"/>
            <a:ext cx="5106617" cy="4735914"/>
          </a:xfrm>
          <a:custGeom>
            <a:avLst/>
            <a:gdLst/>
            <a:ahLst/>
            <a:cxnLst/>
            <a:rect r="r" b="b" t="t" l="l"/>
            <a:pathLst>
              <a:path h="4735914" w="5106617">
                <a:moveTo>
                  <a:pt x="0" y="0"/>
                </a:moveTo>
                <a:lnTo>
                  <a:pt x="5106617" y="0"/>
                </a:lnTo>
                <a:lnTo>
                  <a:pt x="5106617" y="4735914"/>
                </a:lnTo>
                <a:lnTo>
                  <a:pt x="0" y="4735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384646"/>
            <a:ext cx="8350467" cy="201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7738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BUSINESS UNDERSTANDING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4486" y="6560858"/>
            <a:ext cx="3763493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400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 Nature of Business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54953" y="6389431"/>
            <a:ext cx="336428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400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Business Goal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803819"/>
            <a:ext cx="6393554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NovaRetail Ltd.</a:t>
            </a: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04486" y="6982804"/>
            <a:ext cx="6728561" cy="3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Sales of electronics, appliances, and accessories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54953" y="6811376"/>
            <a:ext cx="6728561" cy="124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 identify sales trends, </a:t>
            </a:r>
          </a:p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Top-performing categories, </a:t>
            </a:r>
          </a:p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Customer patterns, and </a:t>
            </a:r>
          </a:p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.Areas that can improve profitability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133259"/>
            <a:ext cx="6393554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400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Company Name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49462" y="4230075"/>
            <a:ext cx="6794538" cy="4990897"/>
          </a:xfrm>
          <a:custGeom>
            <a:avLst/>
            <a:gdLst/>
            <a:ahLst/>
            <a:cxnLst/>
            <a:rect r="r" b="b" t="t" l="l"/>
            <a:pathLst>
              <a:path h="4990897" w="6794538">
                <a:moveTo>
                  <a:pt x="0" y="0"/>
                </a:moveTo>
                <a:lnTo>
                  <a:pt x="6794538" y="0"/>
                </a:lnTo>
                <a:lnTo>
                  <a:pt x="6794538" y="4990897"/>
                </a:lnTo>
                <a:lnTo>
                  <a:pt x="0" y="499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796968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UNDERSTANDING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11776" y="5912791"/>
            <a:ext cx="426496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40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THE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2590" y="6495576"/>
            <a:ext cx="7976224" cy="219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dataset, titled Sales, contains historical sales transactions across four cities: “Lagos, Abuja, Port Harcourt, and Kano”.</a:t>
            </a:r>
          </a:p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Each record represents a sales transaction with fields such as date, city, customer type, category, revenue, units sold, discount, and sales representative.</a:t>
            </a:r>
          </a:p>
          <a:p>
            <a:pPr algn="just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dataset contains 110 sales records across 11 columns.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06634" y="8999739"/>
            <a:ext cx="440834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929728">
            <a:off x="12761346" y="-2469054"/>
            <a:ext cx="7891615" cy="7506899"/>
          </a:xfrm>
          <a:custGeom>
            <a:avLst/>
            <a:gdLst/>
            <a:ahLst/>
            <a:cxnLst/>
            <a:rect r="r" b="b" t="t" l="l"/>
            <a:pathLst>
              <a:path h="7506899" w="7891615">
                <a:moveTo>
                  <a:pt x="0" y="0"/>
                </a:moveTo>
                <a:lnTo>
                  <a:pt x="7891615" y="0"/>
                </a:lnTo>
                <a:lnTo>
                  <a:pt x="7891615" y="7506899"/>
                </a:lnTo>
                <a:lnTo>
                  <a:pt x="0" y="750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3449" y="1162050"/>
            <a:ext cx="1032110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PREPARATION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49180" y="4009254"/>
            <a:ext cx="3862911" cy="3929495"/>
            <a:chOff x="0" y="0"/>
            <a:chExt cx="5150548" cy="5239326"/>
          </a:xfrm>
        </p:grpSpPr>
        <p:grpSp>
          <p:nvGrpSpPr>
            <p:cNvPr name="Group 8" id="8"/>
            <p:cNvGrpSpPr/>
            <p:nvPr/>
          </p:nvGrpSpPr>
          <p:grpSpPr>
            <a:xfrm rot="-10800000">
              <a:off x="0" y="0"/>
              <a:ext cx="5150548" cy="5239326"/>
              <a:chOff x="0" y="0"/>
              <a:chExt cx="1017392" cy="103492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17392" cy="1034929"/>
              </a:xfrm>
              <a:custGeom>
                <a:avLst/>
                <a:gdLst/>
                <a:ahLst/>
                <a:cxnLst/>
                <a:rect r="r" b="b" t="t" l="l"/>
                <a:pathLst>
                  <a:path h="1034929" w="1017392">
                    <a:moveTo>
                      <a:pt x="110229" y="0"/>
                    </a:moveTo>
                    <a:lnTo>
                      <a:pt x="907163" y="0"/>
                    </a:lnTo>
                    <a:cubicBezTo>
                      <a:pt x="936398" y="0"/>
                      <a:pt x="964435" y="11613"/>
                      <a:pt x="985107" y="32285"/>
                    </a:cubicBezTo>
                    <a:cubicBezTo>
                      <a:pt x="1005779" y="52957"/>
                      <a:pt x="1017392" y="80995"/>
                      <a:pt x="1017392" y="110229"/>
                    </a:cubicBezTo>
                    <a:lnTo>
                      <a:pt x="1017392" y="924699"/>
                    </a:lnTo>
                    <a:cubicBezTo>
                      <a:pt x="1017392" y="953934"/>
                      <a:pt x="1005779" y="981971"/>
                      <a:pt x="985107" y="1002643"/>
                    </a:cubicBezTo>
                    <a:cubicBezTo>
                      <a:pt x="964435" y="1023315"/>
                      <a:pt x="936398" y="1034929"/>
                      <a:pt x="907163" y="1034929"/>
                    </a:cubicBezTo>
                    <a:lnTo>
                      <a:pt x="110229" y="1034929"/>
                    </a:lnTo>
                    <a:cubicBezTo>
                      <a:pt x="80995" y="1034929"/>
                      <a:pt x="52957" y="1023315"/>
                      <a:pt x="32285" y="1002643"/>
                    </a:cubicBezTo>
                    <a:cubicBezTo>
                      <a:pt x="11613" y="981971"/>
                      <a:pt x="0" y="953934"/>
                      <a:pt x="0" y="924699"/>
                    </a:cubicBezTo>
                    <a:lnTo>
                      <a:pt x="0" y="110229"/>
                    </a:lnTo>
                    <a:cubicBezTo>
                      <a:pt x="0" y="80995"/>
                      <a:pt x="11613" y="52957"/>
                      <a:pt x="32285" y="32285"/>
                    </a:cubicBezTo>
                    <a:cubicBezTo>
                      <a:pt x="52957" y="11613"/>
                      <a:pt x="80995" y="0"/>
                      <a:pt x="11022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85725"/>
                <a:ext cx="1017392" cy="9492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99102" y="3227111"/>
              <a:ext cx="4266161" cy="165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·Checked for missing values and removed duplicates.</a:t>
              </a:r>
            </a:p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54718" y="4009254"/>
            <a:ext cx="3862911" cy="3929495"/>
            <a:chOff x="0" y="0"/>
            <a:chExt cx="5150548" cy="5239326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5150548" cy="5239326"/>
              <a:chOff x="0" y="0"/>
              <a:chExt cx="1017392" cy="103492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17392" cy="1034929"/>
              </a:xfrm>
              <a:custGeom>
                <a:avLst/>
                <a:gdLst/>
                <a:ahLst/>
                <a:cxnLst/>
                <a:rect r="r" b="b" t="t" l="l"/>
                <a:pathLst>
                  <a:path h="1034929" w="1017392">
                    <a:moveTo>
                      <a:pt x="110229" y="0"/>
                    </a:moveTo>
                    <a:lnTo>
                      <a:pt x="907163" y="0"/>
                    </a:lnTo>
                    <a:cubicBezTo>
                      <a:pt x="936398" y="0"/>
                      <a:pt x="964435" y="11613"/>
                      <a:pt x="985107" y="32285"/>
                    </a:cubicBezTo>
                    <a:cubicBezTo>
                      <a:pt x="1005779" y="52957"/>
                      <a:pt x="1017392" y="80995"/>
                      <a:pt x="1017392" y="110229"/>
                    </a:cubicBezTo>
                    <a:lnTo>
                      <a:pt x="1017392" y="924699"/>
                    </a:lnTo>
                    <a:cubicBezTo>
                      <a:pt x="1017392" y="953934"/>
                      <a:pt x="1005779" y="981971"/>
                      <a:pt x="985107" y="1002643"/>
                    </a:cubicBezTo>
                    <a:cubicBezTo>
                      <a:pt x="964435" y="1023315"/>
                      <a:pt x="936398" y="1034929"/>
                      <a:pt x="907163" y="1034929"/>
                    </a:cubicBezTo>
                    <a:lnTo>
                      <a:pt x="110229" y="1034929"/>
                    </a:lnTo>
                    <a:cubicBezTo>
                      <a:pt x="80995" y="1034929"/>
                      <a:pt x="52957" y="1023315"/>
                      <a:pt x="32285" y="1002643"/>
                    </a:cubicBezTo>
                    <a:cubicBezTo>
                      <a:pt x="11613" y="981971"/>
                      <a:pt x="0" y="953934"/>
                      <a:pt x="0" y="924699"/>
                    </a:cubicBezTo>
                    <a:lnTo>
                      <a:pt x="0" y="110229"/>
                    </a:lnTo>
                    <a:cubicBezTo>
                      <a:pt x="0" y="80995"/>
                      <a:pt x="11613" y="52957"/>
                      <a:pt x="32285" y="32285"/>
                    </a:cubicBezTo>
                    <a:cubicBezTo>
                      <a:pt x="52957" y="11613"/>
                      <a:pt x="80995" y="0"/>
                      <a:pt x="11022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85725"/>
                <a:ext cx="1017392" cy="9492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42193" y="3023911"/>
              <a:ext cx="4266161" cy="206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·Ensured correct data types (converted dates to proper date format).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0255" y="4009254"/>
            <a:ext cx="3862911" cy="3929495"/>
            <a:chOff x="0" y="0"/>
            <a:chExt cx="5150548" cy="5239326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5150548" cy="5239326"/>
              <a:chOff x="0" y="0"/>
              <a:chExt cx="1017392" cy="10349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17392" cy="1034929"/>
              </a:xfrm>
              <a:custGeom>
                <a:avLst/>
                <a:gdLst/>
                <a:ahLst/>
                <a:cxnLst/>
                <a:rect r="r" b="b" t="t" l="l"/>
                <a:pathLst>
                  <a:path h="1034929" w="1017392">
                    <a:moveTo>
                      <a:pt x="110229" y="0"/>
                    </a:moveTo>
                    <a:lnTo>
                      <a:pt x="907163" y="0"/>
                    </a:lnTo>
                    <a:cubicBezTo>
                      <a:pt x="936398" y="0"/>
                      <a:pt x="964435" y="11613"/>
                      <a:pt x="985107" y="32285"/>
                    </a:cubicBezTo>
                    <a:cubicBezTo>
                      <a:pt x="1005779" y="52957"/>
                      <a:pt x="1017392" y="80995"/>
                      <a:pt x="1017392" y="110229"/>
                    </a:cubicBezTo>
                    <a:lnTo>
                      <a:pt x="1017392" y="924699"/>
                    </a:lnTo>
                    <a:cubicBezTo>
                      <a:pt x="1017392" y="953934"/>
                      <a:pt x="1005779" y="981971"/>
                      <a:pt x="985107" y="1002643"/>
                    </a:cubicBezTo>
                    <a:cubicBezTo>
                      <a:pt x="964435" y="1023315"/>
                      <a:pt x="936398" y="1034929"/>
                      <a:pt x="907163" y="1034929"/>
                    </a:cubicBezTo>
                    <a:lnTo>
                      <a:pt x="110229" y="1034929"/>
                    </a:lnTo>
                    <a:cubicBezTo>
                      <a:pt x="80995" y="1034929"/>
                      <a:pt x="52957" y="1023315"/>
                      <a:pt x="32285" y="1002643"/>
                    </a:cubicBezTo>
                    <a:cubicBezTo>
                      <a:pt x="11613" y="981971"/>
                      <a:pt x="0" y="953934"/>
                      <a:pt x="0" y="924699"/>
                    </a:cubicBezTo>
                    <a:lnTo>
                      <a:pt x="0" y="110229"/>
                    </a:lnTo>
                    <a:cubicBezTo>
                      <a:pt x="0" y="80995"/>
                      <a:pt x="11613" y="52957"/>
                      <a:pt x="32285" y="32285"/>
                    </a:cubicBezTo>
                    <a:cubicBezTo>
                      <a:pt x="52957" y="11613"/>
                      <a:pt x="80995" y="0"/>
                      <a:pt x="11022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85725"/>
                <a:ext cx="1017392" cy="9492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85285" y="3227111"/>
              <a:ext cx="4266161" cy="165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·Created new fields such as Month for better analysis.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2929728">
            <a:off x="-1236204" y="-1055986"/>
            <a:ext cx="5591476" cy="5318891"/>
          </a:xfrm>
          <a:custGeom>
            <a:avLst/>
            <a:gdLst/>
            <a:ahLst/>
            <a:cxnLst/>
            <a:rect r="r" b="b" t="t" l="l"/>
            <a:pathLst>
              <a:path h="5318891" w="5591476">
                <a:moveTo>
                  <a:pt x="0" y="0"/>
                </a:moveTo>
                <a:lnTo>
                  <a:pt x="5591475" y="0"/>
                </a:lnTo>
                <a:lnTo>
                  <a:pt x="5591475" y="5318891"/>
                </a:lnTo>
                <a:lnTo>
                  <a:pt x="0" y="531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2929728">
            <a:off x="16196692" y="7787542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865793" y="4009254"/>
            <a:ext cx="3862911" cy="3929495"/>
            <a:chOff x="0" y="0"/>
            <a:chExt cx="5150548" cy="5239326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0"/>
              <a:ext cx="5150548" cy="5239326"/>
              <a:chOff x="0" y="0"/>
              <a:chExt cx="1017392" cy="103492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17392" cy="1034929"/>
              </a:xfrm>
              <a:custGeom>
                <a:avLst/>
                <a:gdLst/>
                <a:ahLst/>
                <a:cxnLst/>
                <a:rect r="r" b="b" t="t" l="l"/>
                <a:pathLst>
                  <a:path h="1034929" w="1017392">
                    <a:moveTo>
                      <a:pt x="110229" y="0"/>
                    </a:moveTo>
                    <a:lnTo>
                      <a:pt x="907163" y="0"/>
                    </a:lnTo>
                    <a:cubicBezTo>
                      <a:pt x="936398" y="0"/>
                      <a:pt x="964435" y="11613"/>
                      <a:pt x="985107" y="32285"/>
                    </a:cubicBezTo>
                    <a:cubicBezTo>
                      <a:pt x="1005779" y="52957"/>
                      <a:pt x="1017392" y="80995"/>
                      <a:pt x="1017392" y="110229"/>
                    </a:cubicBezTo>
                    <a:lnTo>
                      <a:pt x="1017392" y="924699"/>
                    </a:lnTo>
                    <a:cubicBezTo>
                      <a:pt x="1017392" y="953934"/>
                      <a:pt x="1005779" y="981971"/>
                      <a:pt x="985107" y="1002643"/>
                    </a:cubicBezTo>
                    <a:cubicBezTo>
                      <a:pt x="964435" y="1023315"/>
                      <a:pt x="936398" y="1034929"/>
                      <a:pt x="907163" y="1034929"/>
                    </a:cubicBezTo>
                    <a:lnTo>
                      <a:pt x="110229" y="1034929"/>
                    </a:lnTo>
                    <a:cubicBezTo>
                      <a:pt x="80995" y="1034929"/>
                      <a:pt x="52957" y="1023315"/>
                      <a:pt x="32285" y="1002643"/>
                    </a:cubicBezTo>
                    <a:cubicBezTo>
                      <a:pt x="11613" y="981971"/>
                      <a:pt x="0" y="953934"/>
                      <a:pt x="0" y="924699"/>
                    </a:cubicBezTo>
                    <a:lnTo>
                      <a:pt x="0" y="110229"/>
                    </a:lnTo>
                    <a:cubicBezTo>
                      <a:pt x="0" y="80995"/>
                      <a:pt x="11613" y="52957"/>
                      <a:pt x="32285" y="32285"/>
                    </a:cubicBezTo>
                    <a:cubicBezTo>
                      <a:pt x="52957" y="11613"/>
                      <a:pt x="80995" y="0"/>
                      <a:pt x="11022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85725"/>
                <a:ext cx="1017392" cy="9492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85011" y="2767271"/>
              <a:ext cx="4266161" cy="247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·Verified that numerical fields (UnitsSold, Revenue, Discount) contained valid values.</a:t>
              </a:r>
            </a:p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59372" y="4723847"/>
            <a:ext cx="2347708" cy="1250154"/>
          </a:xfrm>
          <a:custGeom>
            <a:avLst/>
            <a:gdLst/>
            <a:ahLst/>
            <a:cxnLst/>
            <a:rect r="r" b="b" t="t" l="l"/>
            <a:pathLst>
              <a:path h="1250154" w="2347708">
                <a:moveTo>
                  <a:pt x="0" y="0"/>
                </a:moveTo>
                <a:lnTo>
                  <a:pt x="2347707" y="0"/>
                </a:lnTo>
                <a:lnTo>
                  <a:pt x="2347707" y="1250154"/>
                </a:lnTo>
                <a:lnTo>
                  <a:pt x="0" y="1250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358877" y="4852516"/>
            <a:ext cx="1254593" cy="980151"/>
          </a:xfrm>
          <a:custGeom>
            <a:avLst/>
            <a:gdLst/>
            <a:ahLst/>
            <a:cxnLst/>
            <a:rect r="r" b="b" t="t" l="l"/>
            <a:pathLst>
              <a:path h="980151" w="1254593">
                <a:moveTo>
                  <a:pt x="0" y="0"/>
                </a:moveTo>
                <a:lnTo>
                  <a:pt x="1254592" y="0"/>
                </a:lnTo>
                <a:lnTo>
                  <a:pt x="1254592" y="980150"/>
                </a:lnTo>
                <a:lnTo>
                  <a:pt x="0" y="980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460679" y="4204429"/>
            <a:ext cx="1895040" cy="2276325"/>
          </a:xfrm>
          <a:custGeom>
            <a:avLst/>
            <a:gdLst/>
            <a:ahLst/>
            <a:cxnLst/>
            <a:rect r="r" b="b" t="t" l="l"/>
            <a:pathLst>
              <a:path h="2276325" w="1895040">
                <a:moveTo>
                  <a:pt x="0" y="0"/>
                </a:moveTo>
                <a:lnTo>
                  <a:pt x="1895040" y="0"/>
                </a:lnTo>
                <a:lnTo>
                  <a:pt x="1895040" y="2276325"/>
                </a:lnTo>
                <a:lnTo>
                  <a:pt x="0" y="2276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171016" y="4723847"/>
            <a:ext cx="1228609" cy="1108819"/>
          </a:xfrm>
          <a:custGeom>
            <a:avLst/>
            <a:gdLst/>
            <a:ahLst/>
            <a:cxnLst/>
            <a:rect r="r" b="b" t="t" l="l"/>
            <a:pathLst>
              <a:path h="1108819" w="1228609">
                <a:moveTo>
                  <a:pt x="0" y="0"/>
                </a:moveTo>
                <a:lnTo>
                  <a:pt x="1228609" y="0"/>
                </a:lnTo>
                <a:lnTo>
                  <a:pt x="1228609" y="1108819"/>
                </a:lnTo>
                <a:lnTo>
                  <a:pt x="0" y="1108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947223" y="2915534"/>
            <a:ext cx="6393554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400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Key Steps Taken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85816" y="8999739"/>
            <a:ext cx="494820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879146"/>
            <a:ext cx="6336101" cy="830129"/>
            <a:chOff x="0" y="0"/>
            <a:chExt cx="8448135" cy="1106839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8448135" cy="1106839"/>
              <a:chOff x="0" y="0"/>
              <a:chExt cx="1668767" cy="21863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8767" cy="218635"/>
              </a:xfrm>
              <a:custGeom>
                <a:avLst/>
                <a:gdLst/>
                <a:ahLst/>
                <a:cxnLst/>
                <a:rect r="r" b="b" t="t" l="l"/>
                <a:pathLst>
                  <a:path h="218635" w="1668767">
                    <a:moveTo>
                      <a:pt x="67203" y="0"/>
                    </a:moveTo>
                    <a:lnTo>
                      <a:pt x="1601564" y="0"/>
                    </a:lnTo>
                    <a:cubicBezTo>
                      <a:pt x="1619388" y="0"/>
                      <a:pt x="1636481" y="7080"/>
                      <a:pt x="1649084" y="19683"/>
                    </a:cubicBezTo>
                    <a:cubicBezTo>
                      <a:pt x="1661687" y="32286"/>
                      <a:pt x="1668767" y="49380"/>
                      <a:pt x="1668767" y="67203"/>
                    </a:cubicBezTo>
                    <a:lnTo>
                      <a:pt x="1668767" y="151432"/>
                    </a:lnTo>
                    <a:cubicBezTo>
                      <a:pt x="1668767" y="188547"/>
                      <a:pt x="1638679" y="218635"/>
                      <a:pt x="1601564" y="218635"/>
                    </a:cubicBezTo>
                    <a:lnTo>
                      <a:pt x="67203" y="218635"/>
                    </a:lnTo>
                    <a:cubicBezTo>
                      <a:pt x="30088" y="218635"/>
                      <a:pt x="0" y="188547"/>
                      <a:pt x="0" y="151432"/>
                    </a:cubicBezTo>
                    <a:lnTo>
                      <a:pt x="0" y="67203"/>
                    </a:lnTo>
                    <a:cubicBezTo>
                      <a:pt x="0" y="30088"/>
                      <a:pt x="30088" y="0"/>
                      <a:pt x="6720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0E0E1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1668767" cy="132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472411" y="146675"/>
              <a:ext cx="805213" cy="805213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1E69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true" flipV="false" rot="0">
              <a:off x="7747485" y="358617"/>
              <a:ext cx="255064" cy="381329"/>
            </a:xfrm>
            <a:custGeom>
              <a:avLst/>
              <a:gdLst/>
              <a:ahLst/>
              <a:cxnLst/>
              <a:rect r="r" b="b" t="t" l="l"/>
              <a:pathLst>
                <a:path h="381329" w="255064">
                  <a:moveTo>
                    <a:pt x="255064" y="0"/>
                  </a:moveTo>
                  <a:lnTo>
                    <a:pt x="0" y="0"/>
                  </a:lnTo>
                  <a:lnTo>
                    <a:pt x="0" y="381328"/>
                  </a:lnTo>
                  <a:lnTo>
                    <a:pt x="255064" y="381328"/>
                  </a:lnTo>
                  <a:lnTo>
                    <a:pt x="25506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52714" y="272214"/>
              <a:ext cx="7019696" cy="620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3424">
                  <a:solidFill>
                    <a:srgbClr val="031040"/>
                  </a:solidFill>
                  <a:latin typeface="Saira"/>
                  <a:ea typeface="Saira"/>
                  <a:cs typeface="Saira"/>
                  <a:sym typeface="Saira"/>
                </a:rPr>
                <a:t>Steps and Findings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0399027" y="2236582"/>
            <a:ext cx="2581484" cy="3298825"/>
            <a:chOff x="0" y="0"/>
            <a:chExt cx="679897" cy="868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897" cy="868826"/>
            </a:xfrm>
            <a:custGeom>
              <a:avLst/>
              <a:gdLst/>
              <a:ahLst/>
              <a:cxnLst/>
              <a:rect r="r" b="b" t="t" l="l"/>
              <a:pathLst>
                <a:path h="868826" w="679897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0399027" y="5922146"/>
            <a:ext cx="2581484" cy="3298825"/>
            <a:chOff x="0" y="0"/>
            <a:chExt cx="679897" cy="868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9897" cy="868826"/>
            </a:xfrm>
            <a:custGeom>
              <a:avLst/>
              <a:gdLst/>
              <a:ahLst/>
              <a:cxnLst/>
              <a:rect r="r" b="b" t="t" l="l"/>
              <a:pathLst>
                <a:path h="868826" w="679897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13728177" y="4049046"/>
            <a:ext cx="2581484" cy="3298825"/>
            <a:chOff x="0" y="0"/>
            <a:chExt cx="679897" cy="868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79897" cy="868826"/>
            </a:xfrm>
            <a:custGeom>
              <a:avLst/>
              <a:gdLst/>
              <a:ahLst/>
              <a:cxnLst/>
              <a:rect r="r" b="b" t="t" l="l"/>
              <a:pathLst>
                <a:path h="868826" w="679897">
                  <a:moveTo>
                    <a:pt x="164946" y="0"/>
                  </a:moveTo>
                  <a:lnTo>
                    <a:pt x="514951" y="0"/>
                  </a:lnTo>
                  <a:cubicBezTo>
                    <a:pt x="606048" y="0"/>
                    <a:pt x="679897" y="73849"/>
                    <a:pt x="679897" y="164946"/>
                  </a:cubicBezTo>
                  <a:lnTo>
                    <a:pt x="679897" y="703880"/>
                  </a:lnTo>
                  <a:cubicBezTo>
                    <a:pt x="679897" y="794978"/>
                    <a:pt x="606048" y="868826"/>
                    <a:pt x="514951" y="868826"/>
                  </a:cubicBezTo>
                  <a:lnTo>
                    <a:pt x="164946" y="868826"/>
                  </a:lnTo>
                  <a:cubicBezTo>
                    <a:pt x="73849" y="868826"/>
                    <a:pt x="0" y="794978"/>
                    <a:pt x="0" y="703880"/>
                  </a:cubicBezTo>
                  <a:lnTo>
                    <a:pt x="0" y="164946"/>
                  </a:lnTo>
                  <a:cubicBezTo>
                    <a:pt x="0" y="73849"/>
                    <a:pt x="73849" y="0"/>
                    <a:pt x="1649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85725"/>
              <a:ext cx="679897" cy="7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845830" y="2810211"/>
            <a:ext cx="1687878" cy="1660258"/>
          </a:xfrm>
          <a:custGeom>
            <a:avLst/>
            <a:gdLst/>
            <a:ahLst/>
            <a:cxnLst/>
            <a:rect r="r" b="b" t="t" l="l"/>
            <a:pathLst>
              <a:path h="1660258" w="1687878">
                <a:moveTo>
                  <a:pt x="0" y="0"/>
                </a:moveTo>
                <a:lnTo>
                  <a:pt x="1687878" y="0"/>
                </a:lnTo>
                <a:lnTo>
                  <a:pt x="1687878" y="1660258"/>
                </a:lnTo>
                <a:lnTo>
                  <a:pt x="0" y="1660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45830" y="6497433"/>
            <a:ext cx="1687878" cy="1715958"/>
          </a:xfrm>
          <a:custGeom>
            <a:avLst/>
            <a:gdLst/>
            <a:ahLst/>
            <a:cxnLst/>
            <a:rect r="r" b="b" t="t" l="l"/>
            <a:pathLst>
              <a:path h="1715958" w="1687878">
                <a:moveTo>
                  <a:pt x="0" y="0"/>
                </a:moveTo>
                <a:lnTo>
                  <a:pt x="1687878" y="0"/>
                </a:lnTo>
                <a:lnTo>
                  <a:pt x="1687878" y="1715957"/>
                </a:lnTo>
                <a:lnTo>
                  <a:pt x="0" y="1715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135170" y="4528714"/>
            <a:ext cx="1767497" cy="1767497"/>
          </a:xfrm>
          <a:custGeom>
            <a:avLst/>
            <a:gdLst/>
            <a:ahLst/>
            <a:cxnLst/>
            <a:rect r="r" b="b" t="t" l="l"/>
            <a:pathLst>
              <a:path h="1767497" w="1767497">
                <a:moveTo>
                  <a:pt x="0" y="0"/>
                </a:moveTo>
                <a:lnTo>
                  <a:pt x="1767497" y="0"/>
                </a:lnTo>
                <a:lnTo>
                  <a:pt x="1767497" y="1767497"/>
                </a:lnTo>
                <a:lnTo>
                  <a:pt x="0" y="1767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28700" y="1039903"/>
            <a:ext cx="9370327" cy="24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8"/>
              </a:lnSpc>
            </a:pPr>
            <a:r>
              <a:rPr lang="en-US" sz="9378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EXPLORATORY DATA ANALYSIS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010791"/>
            <a:ext cx="7450878" cy="250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Examined basic statistics (minimum, maximum, average, and total revenue).</a:t>
            </a:r>
          </a:p>
          <a:p>
            <a:pPr algn="l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Checked how sales are distributed across different cities and product categories.</a:t>
            </a:r>
          </a:p>
          <a:p>
            <a:pPr algn="l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Observed which customer type (New or Returning) contributed most to revenue.</a:t>
            </a:r>
          </a:p>
          <a:p>
            <a:pPr algn="l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Identified cities or months with higher transaction counts.</a:t>
            </a:r>
          </a:p>
          <a:p>
            <a:pPr algn="l" marL="388615" indent="-194308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Noted outliers or unusual values that might affect analysis.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85816" y="8999739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4587769">
            <a:off x="15620937" y="-992106"/>
            <a:ext cx="4248738" cy="4041612"/>
          </a:xfrm>
          <a:custGeom>
            <a:avLst/>
            <a:gdLst/>
            <a:ahLst/>
            <a:cxnLst/>
            <a:rect r="r" b="b" t="t" l="l"/>
            <a:pathLst>
              <a:path h="4041612" w="4248738">
                <a:moveTo>
                  <a:pt x="0" y="0"/>
                </a:moveTo>
                <a:lnTo>
                  <a:pt x="4248738" y="0"/>
                </a:lnTo>
                <a:lnTo>
                  <a:pt x="4248738" y="4041612"/>
                </a:lnTo>
                <a:lnTo>
                  <a:pt x="0" y="40416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4784708">
            <a:off x="4490860" y="7572460"/>
            <a:ext cx="5492115" cy="5224374"/>
          </a:xfrm>
          <a:custGeom>
            <a:avLst/>
            <a:gdLst/>
            <a:ahLst/>
            <a:cxnLst/>
            <a:rect r="r" b="b" t="t" l="l"/>
            <a:pathLst>
              <a:path h="5224374" w="5492115">
                <a:moveTo>
                  <a:pt x="0" y="0"/>
                </a:moveTo>
                <a:lnTo>
                  <a:pt x="5492115" y="0"/>
                </a:lnTo>
                <a:lnTo>
                  <a:pt x="5492115" y="5224374"/>
                </a:lnTo>
                <a:lnTo>
                  <a:pt x="0" y="5224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8450" y="9258300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17986" y="9295628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7" y="0"/>
                </a:lnTo>
                <a:lnTo>
                  <a:pt x="191297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9728">
            <a:off x="-2672366" y="-282087"/>
            <a:ext cx="7015173" cy="6673184"/>
          </a:xfrm>
          <a:custGeom>
            <a:avLst/>
            <a:gdLst/>
            <a:ahLst/>
            <a:cxnLst/>
            <a:rect r="r" b="b" t="t" l="l"/>
            <a:pathLst>
              <a:path h="6673184" w="7015173">
                <a:moveTo>
                  <a:pt x="0" y="0"/>
                </a:moveTo>
                <a:lnTo>
                  <a:pt x="7015174" y="0"/>
                </a:lnTo>
                <a:lnTo>
                  <a:pt x="7015174" y="6673184"/>
                </a:lnTo>
                <a:lnTo>
                  <a:pt x="0" y="667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028284" y="1028700"/>
            <a:ext cx="2915602" cy="2547257"/>
            <a:chOff x="0" y="0"/>
            <a:chExt cx="869189" cy="7593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9189" cy="759379"/>
            </a:xfrm>
            <a:custGeom>
              <a:avLst/>
              <a:gdLst/>
              <a:ahLst/>
              <a:cxnLst/>
              <a:rect r="r" b="b" t="t" l="l"/>
              <a:pathLst>
                <a:path h="759379" w="869189">
                  <a:moveTo>
                    <a:pt x="146044" y="0"/>
                  </a:moveTo>
                  <a:lnTo>
                    <a:pt x="723145" y="0"/>
                  </a:lnTo>
                  <a:cubicBezTo>
                    <a:pt x="761878" y="0"/>
                    <a:pt x="799025" y="15387"/>
                    <a:pt x="826414" y="42775"/>
                  </a:cubicBezTo>
                  <a:cubicBezTo>
                    <a:pt x="853802" y="70164"/>
                    <a:pt x="869189" y="107311"/>
                    <a:pt x="869189" y="146044"/>
                  </a:cubicBezTo>
                  <a:lnTo>
                    <a:pt x="869189" y="613335"/>
                  </a:lnTo>
                  <a:cubicBezTo>
                    <a:pt x="869189" y="652069"/>
                    <a:pt x="853802" y="689215"/>
                    <a:pt x="826414" y="716604"/>
                  </a:cubicBezTo>
                  <a:cubicBezTo>
                    <a:pt x="799025" y="743992"/>
                    <a:pt x="761878" y="759379"/>
                    <a:pt x="723145" y="759379"/>
                  </a:cubicBezTo>
                  <a:lnTo>
                    <a:pt x="146044" y="759379"/>
                  </a:lnTo>
                  <a:cubicBezTo>
                    <a:pt x="107311" y="759379"/>
                    <a:pt x="70164" y="743992"/>
                    <a:pt x="42775" y="716604"/>
                  </a:cubicBezTo>
                  <a:cubicBezTo>
                    <a:pt x="15387" y="689215"/>
                    <a:pt x="0" y="652069"/>
                    <a:pt x="0" y="613335"/>
                  </a:cubicBezTo>
                  <a:lnTo>
                    <a:pt x="0" y="146044"/>
                  </a:lnTo>
                  <a:cubicBezTo>
                    <a:pt x="0" y="107311"/>
                    <a:pt x="15387" y="70164"/>
                    <a:pt x="42775" y="42775"/>
                  </a:cubicBezTo>
                  <a:cubicBezTo>
                    <a:pt x="70164" y="15387"/>
                    <a:pt x="107311" y="0"/>
                    <a:pt x="1460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869189" cy="67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4826851" y="1028700"/>
            <a:ext cx="2907983" cy="2546985"/>
            <a:chOff x="0" y="0"/>
            <a:chExt cx="913328" cy="7999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3328" cy="799947"/>
            </a:xfrm>
            <a:custGeom>
              <a:avLst/>
              <a:gdLst/>
              <a:ahLst/>
              <a:cxnLst/>
              <a:rect r="r" b="b" t="t" l="l"/>
              <a:pathLst>
                <a:path h="799947" w="913328">
                  <a:moveTo>
                    <a:pt x="146426" y="0"/>
                  </a:moveTo>
                  <a:lnTo>
                    <a:pt x="766901" y="0"/>
                  </a:lnTo>
                  <a:cubicBezTo>
                    <a:pt x="805736" y="0"/>
                    <a:pt x="842980" y="15427"/>
                    <a:pt x="870441" y="42887"/>
                  </a:cubicBezTo>
                  <a:cubicBezTo>
                    <a:pt x="897901" y="70348"/>
                    <a:pt x="913328" y="107592"/>
                    <a:pt x="913328" y="146426"/>
                  </a:cubicBezTo>
                  <a:lnTo>
                    <a:pt x="913328" y="653521"/>
                  </a:lnTo>
                  <a:cubicBezTo>
                    <a:pt x="913328" y="734390"/>
                    <a:pt x="847771" y="799947"/>
                    <a:pt x="766901" y="799947"/>
                  </a:cubicBezTo>
                  <a:lnTo>
                    <a:pt x="146426" y="799947"/>
                  </a:lnTo>
                  <a:cubicBezTo>
                    <a:pt x="107592" y="799947"/>
                    <a:pt x="70348" y="784520"/>
                    <a:pt x="42887" y="757060"/>
                  </a:cubicBezTo>
                  <a:cubicBezTo>
                    <a:pt x="15427" y="729600"/>
                    <a:pt x="0" y="692355"/>
                    <a:pt x="0" y="653521"/>
                  </a:cubicBezTo>
                  <a:lnTo>
                    <a:pt x="0" y="146426"/>
                  </a:lnTo>
                  <a:cubicBezTo>
                    <a:pt x="0" y="107592"/>
                    <a:pt x="15427" y="70348"/>
                    <a:pt x="42887" y="42887"/>
                  </a:cubicBezTo>
                  <a:cubicBezTo>
                    <a:pt x="70348" y="15427"/>
                    <a:pt x="107592" y="0"/>
                    <a:pt x="1464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913328" cy="714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670353" y="4597008"/>
            <a:ext cx="6808097" cy="4480965"/>
          </a:xfrm>
          <a:custGeom>
            <a:avLst/>
            <a:gdLst/>
            <a:ahLst/>
            <a:cxnLst/>
            <a:rect r="r" b="b" t="t" l="l"/>
            <a:pathLst>
              <a:path h="4480965" w="6808097">
                <a:moveTo>
                  <a:pt x="0" y="0"/>
                </a:moveTo>
                <a:lnTo>
                  <a:pt x="6808097" y="0"/>
                </a:lnTo>
                <a:lnTo>
                  <a:pt x="6808097" y="4480966"/>
                </a:lnTo>
                <a:lnTo>
                  <a:pt x="0" y="4480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670353" y="1190625"/>
            <a:ext cx="8315043" cy="328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8517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VISUALIZATION</a:t>
            </a:r>
          </a:p>
          <a:p>
            <a:pPr algn="l">
              <a:lnSpc>
                <a:spcPts val="8517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670353" y="3382180"/>
            <a:ext cx="6371486" cy="879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6666">
                <a:solidFill>
                  <a:srgbClr val="091E69"/>
                </a:solidFill>
                <a:latin typeface="Saira"/>
                <a:ea typeface="Saira"/>
                <a:cs typeface="Saira"/>
                <a:sym typeface="Saira"/>
              </a:rPr>
              <a:t>Charts Created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35565" y="9360392"/>
            <a:ext cx="361652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09879" y="2009936"/>
            <a:ext cx="2367181" cy="104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3"/>
              </a:lnSpc>
            </a:pPr>
            <a:r>
              <a:rPr lang="en-US" sz="150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·of revenue by product category — El</a:t>
            </a:r>
            <a:r>
              <a:rPr lang="en-US" sz="150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ectronics generated the highest revenue overall.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09879" y="1512675"/>
            <a:ext cx="1949689" cy="27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2012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2325" y="1515305"/>
            <a:ext cx="1196767" cy="27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2325" y="2116677"/>
            <a:ext cx="2377319" cy="109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showing total reven</a:t>
            </a: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ue by city — revealed that Lagos had the highest sales</a:t>
            </a: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3169120" y="4107718"/>
            <a:ext cx="2915602" cy="2546985"/>
            <a:chOff x="0" y="0"/>
            <a:chExt cx="869189" cy="7592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9189" cy="759298"/>
            </a:xfrm>
            <a:custGeom>
              <a:avLst/>
              <a:gdLst/>
              <a:ahLst/>
              <a:cxnLst/>
              <a:rect r="r" b="b" t="t" l="l"/>
              <a:pathLst>
                <a:path h="759298" w="869189">
                  <a:moveTo>
                    <a:pt x="146044" y="0"/>
                  </a:moveTo>
                  <a:lnTo>
                    <a:pt x="723145" y="0"/>
                  </a:lnTo>
                  <a:cubicBezTo>
                    <a:pt x="761878" y="0"/>
                    <a:pt x="799025" y="15387"/>
                    <a:pt x="826414" y="42775"/>
                  </a:cubicBezTo>
                  <a:cubicBezTo>
                    <a:pt x="853802" y="70164"/>
                    <a:pt x="869189" y="107311"/>
                    <a:pt x="869189" y="146044"/>
                  </a:cubicBezTo>
                  <a:lnTo>
                    <a:pt x="869189" y="613254"/>
                  </a:lnTo>
                  <a:cubicBezTo>
                    <a:pt x="869189" y="651987"/>
                    <a:pt x="853802" y="689134"/>
                    <a:pt x="826414" y="716523"/>
                  </a:cubicBezTo>
                  <a:cubicBezTo>
                    <a:pt x="799025" y="743911"/>
                    <a:pt x="761878" y="759298"/>
                    <a:pt x="723145" y="759298"/>
                  </a:cubicBezTo>
                  <a:lnTo>
                    <a:pt x="146044" y="759298"/>
                  </a:lnTo>
                  <a:cubicBezTo>
                    <a:pt x="107311" y="759298"/>
                    <a:pt x="70164" y="743911"/>
                    <a:pt x="42775" y="716523"/>
                  </a:cubicBezTo>
                  <a:cubicBezTo>
                    <a:pt x="15387" y="689134"/>
                    <a:pt x="0" y="651987"/>
                    <a:pt x="0" y="613254"/>
                  </a:cubicBezTo>
                  <a:lnTo>
                    <a:pt x="0" y="146044"/>
                  </a:lnTo>
                  <a:cubicBezTo>
                    <a:pt x="0" y="107311"/>
                    <a:pt x="15387" y="70164"/>
                    <a:pt x="42775" y="42775"/>
                  </a:cubicBezTo>
                  <a:cubicBezTo>
                    <a:pt x="70164" y="15387"/>
                    <a:pt x="107311" y="0"/>
                    <a:pt x="1460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85725"/>
              <a:ext cx="869189" cy="673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531484" y="4471124"/>
            <a:ext cx="1286089" cy="27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Line chart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31484" y="4953436"/>
            <a:ext cx="2377319" cy="137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·showing monthly reven</a:t>
            </a: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ue trend — sales peaked in September 2024.</a:t>
            </a:r>
          </a:p>
          <a:p>
            <a:pPr algn="l">
              <a:lnSpc>
                <a:spcPts val="2226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-10800000">
            <a:off x="1028284" y="6837491"/>
            <a:ext cx="2908354" cy="2546985"/>
            <a:chOff x="0" y="0"/>
            <a:chExt cx="867028" cy="7592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028" cy="759298"/>
            </a:xfrm>
            <a:custGeom>
              <a:avLst/>
              <a:gdLst/>
              <a:ahLst/>
              <a:cxnLst/>
              <a:rect r="r" b="b" t="t" l="l"/>
              <a:pathLst>
                <a:path h="759298" w="867028">
                  <a:moveTo>
                    <a:pt x="146408" y="0"/>
                  </a:moveTo>
                  <a:lnTo>
                    <a:pt x="720620" y="0"/>
                  </a:lnTo>
                  <a:cubicBezTo>
                    <a:pt x="801479" y="0"/>
                    <a:pt x="867028" y="65549"/>
                    <a:pt x="867028" y="146408"/>
                  </a:cubicBezTo>
                  <a:lnTo>
                    <a:pt x="867028" y="612890"/>
                  </a:lnTo>
                  <a:cubicBezTo>
                    <a:pt x="867028" y="693749"/>
                    <a:pt x="801479" y="759298"/>
                    <a:pt x="720620" y="759298"/>
                  </a:cubicBezTo>
                  <a:lnTo>
                    <a:pt x="146408" y="759298"/>
                  </a:lnTo>
                  <a:cubicBezTo>
                    <a:pt x="65549" y="759298"/>
                    <a:pt x="0" y="693749"/>
                    <a:pt x="0" y="612890"/>
                  </a:cubicBezTo>
                  <a:lnTo>
                    <a:pt x="0" y="146408"/>
                  </a:lnTo>
                  <a:cubicBezTo>
                    <a:pt x="0" y="65549"/>
                    <a:pt x="65549" y="0"/>
                    <a:pt x="1464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85725"/>
              <a:ext cx="867028" cy="673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02325" y="7109539"/>
            <a:ext cx="1155569" cy="27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Pie chart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3801" y="7547216"/>
            <a:ext cx="2377319" cy="109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·Showing returning customers contrib</a:t>
            </a: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uted more to total revenue.</a:t>
            </a:r>
          </a:p>
          <a:p>
            <a:pPr algn="l">
              <a:lnSpc>
                <a:spcPts val="2226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-10800000">
            <a:off x="5216560" y="6748643"/>
            <a:ext cx="2908354" cy="2546985"/>
            <a:chOff x="0" y="0"/>
            <a:chExt cx="867028" cy="75929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7028" cy="759298"/>
            </a:xfrm>
            <a:custGeom>
              <a:avLst/>
              <a:gdLst/>
              <a:ahLst/>
              <a:cxnLst/>
              <a:rect r="r" b="b" t="t" l="l"/>
              <a:pathLst>
                <a:path h="759298" w="867028">
                  <a:moveTo>
                    <a:pt x="146408" y="0"/>
                  </a:moveTo>
                  <a:lnTo>
                    <a:pt x="720620" y="0"/>
                  </a:lnTo>
                  <a:cubicBezTo>
                    <a:pt x="801479" y="0"/>
                    <a:pt x="867028" y="65549"/>
                    <a:pt x="867028" y="146408"/>
                  </a:cubicBezTo>
                  <a:lnTo>
                    <a:pt x="867028" y="612890"/>
                  </a:lnTo>
                  <a:cubicBezTo>
                    <a:pt x="867028" y="693749"/>
                    <a:pt x="801479" y="759298"/>
                    <a:pt x="720620" y="759298"/>
                  </a:cubicBezTo>
                  <a:lnTo>
                    <a:pt x="146408" y="759298"/>
                  </a:lnTo>
                  <a:cubicBezTo>
                    <a:pt x="65549" y="759298"/>
                    <a:pt x="0" y="693749"/>
                    <a:pt x="0" y="612890"/>
                  </a:cubicBezTo>
                  <a:lnTo>
                    <a:pt x="0" y="146408"/>
                  </a:lnTo>
                  <a:cubicBezTo>
                    <a:pt x="0" y="65549"/>
                    <a:pt x="65549" y="0"/>
                    <a:pt x="1464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85725"/>
              <a:ext cx="867028" cy="673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490601" y="7020692"/>
            <a:ext cx="1196767" cy="27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0"/>
              </a:lnSpc>
              <a:spcBef>
                <a:spcPct val="0"/>
              </a:spcBef>
            </a:pPr>
            <a:r>
              <a:rPr lang="en-US" sz="212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Bar chart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82077" y="7458368"/>
            <a:ext cx="2377319" cy="165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·comparing total units sold by each sales representativ</a:t>
            </a:r>
            <a:r>
              <a:rPr lang="en-US" sz="159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 — highlighted top performers.</a:t>
            </a:r>
          </a:p>
          <a:p>
            <a:pPr algn="l">
              <a:lnSpc>
                <a:spcPts val="222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0E0E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97647"/>
            <a:ext cx="870369" cy="360653"/>
            <a:chOff x="0" y="0"/>
            <a:chExt cx="98077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772" cy="406400"/>
            </a:xfrm>
            <a:custGeom>
              <a:avLst/>
              <a:gdLst/>
              <a:ahLst/>
              <a:cxnLst/>
              <a:rect r="r" b="b" t="t" l="l"/>
              <a:pathLst>
                <a:path h="406400" w="980772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8236" y="8934975"/>
            <a:ext cx="191298" cy="285996"/>
          </a:xfrm>
          <a:custGeom>
            <a:avLst/>
            <a:gdLst/>
            <a:ahLst/>
            <a:cxnLst/>
            <a:rect r="r" b="b" t="t" l="l"/>
            <a:pathLst>
              <a:path h="285996" w="191298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66130">
            <a:off x="16360199" y="8230868"/>
            <a:ext cx="2701137" cy="2569457"/>
          </a:xfrm>
          <a:custGeom>
            <a:avLst/>
            <a:gdLst/>
            <a:ahLst/>
            <a:cxnLst/>
            <a:rect r="r" b="b" t="t" l="l"/>
            <a:pathLst>
              <a:path h="2569457" w="2701137">
                <a:moveTo>
                  <a:pt x="0" y="0"/>
                </a:moveTo>
                <a:lnTo>
                  <a:pt x="2701137" y="0"/>
                </a:lnTo>
                <a:lnTo>
                  <a:pt x="2701137" y="2569456"/>
                </a:lnTo>
                <a:lnTo>
                  <a:pt x="0" y="256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2272" y="7620656"/>
            <a:ext cx="3082803" cy="156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Revenue f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rom returning customers accounted for 59% of total Revenue.</a:t>
            </a:r>
          </a:p>
          <a:p>
            <a:pPr algn="ctr">
              <a:lnSpc>
                <a:spcPts val="2519"/>
              </a:lnSpc>
            </a:pP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3543" y="3590492"/>
            <a:ext cx="1000547" cy="979285"/>
          </a:xfrm>
          <a:custGeom>
            <a:avLst/>
            <a:gdLst/>
            <a:ahLst/>
            <a:cxnLst/>
            <a:rect r="r" b="b" t="t" l="l"/>
            <a:pathLst>
              <a:path h="979285" w="1000547">
                <a:moveTo>
                  <a:pt x="0" y="0"/>
                </a:moveTo>
                <a:lnTo>
                  <a:pt x="1000546" y="0"/>
                </a:lnTo>
                <a:lnTo>
                  <a:pt x="1000546" y="979285"/>
                </a:lnTo>
                <a:lnTo>
                  <a:pt x="0" y="97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91863" y="3672521"/>
            <a:ext cx="897256" cy="897256"/>
          </a:xfrm>
          <a:custGeom>
            <a:avLst/>
            <a:gdLst/>
            <a:ahLst/>
            <a:cxnLst/>
            <a:rect r="r" b="b" t="t" l="l"/>
            <a:pathLst>
              <a:path h="897256" w="897256">
                <a:moveTo>
                  <a:pt x="0" y="0"/>
                </a:moveTo>
                <a:lnTo>
                  <a:pt x="897256" y="0"/>
                </a:lnTo>
                <a:lnTo>
                  <a:pt x="897256" y="897256"/>
                </a:lnTo>
                <a:lnTo>
                  <a:pt x="0" y="897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74142" y="3672521"/>
            <a:ext cx="1084043" cy="913307"/>
          </a:xfrm>
          <a:custGeom>
            <a:avLst/>
            <a:gdLst/>
            <a:ahLst/>
            <a:cxnLst/>
            <a:rect r="r" b="b" t="t" l="l"/>
            <a:pathLst>
              <a:path h="913307" w="1084043">
                <a:moveTo>
                  <a:pt x="0" y="0"/>
                </a:moveTo>
                <a:lnTo>
                  <a:pt x="1084043" y="0"/>
                </a:lnTo>
                <a:lnTo>
                  <a:pt x="1084043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236" y="6572795"/>
            <a:ext cx="855443" cy="855443"/>
          </a:xfrm>
          <a:custGeom>
            <a:avLst/>
            <a:gdLst/>
            <a:ahLst/>
            <a:cxnLst/>
            <a:rect r="r" b="b" t="t" l="l"/>
            <a:pathLst>
              <a:path h="855443" w="855443">
                <a:moveTo>
                  <a:pt x="0" y="0"/>
                </a:moveTo>
                <a:lnTo>
                  <a:pt x="855443" y="0"/>
                </a:lnTo>
                <a:lnTo>
                  <a:pt x="855443" y="855443"/>
                </a:lnTo>
                <a:lnTo>
                  <a:pt x="0" y="855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99920" y="3672521"/>
            <a:ext cx="1084043" cy="913307"/>
          </a:xfrm>
          <a:custGeom>
            <a:avLst/>
            <a:gdLst/>
            <a:ahLst/>
            <a:cxnLst/>
            <a:rect r="r" b="b" t="t" l="l"/>
            <a:pathLst>
              <a:path h="913307" w="1084043">
                <a:moveTo>
                  <a:pt x="0" y="0"/>
                </a:moveTo>
                <a:lnTo>
                  <a:pt x="1084044" y="0"/>
                </a:lnTo>
                <a:lnTo>
                  <a:pt x="1084044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43380" y="6514931"/>
            <a:ext cx="1084043" cy="913307"/>
          </a:xfrm>
          <a:custGeom>
            <a:avLst/>
            <a:gdLst/>
            <a:ahLst/>
            <a:cxnLst/>
            <a:rect r="r" b="b" t="t" l="l"/>
            <a:pathLst>
              <a:path h="913307" w="1084043">
                <a:moveTo>
                  <a:pt x="0" y="0"/>
                </a:moveTo>
                <a:lnTo>
                  <a:pt x="1084043" y="0"/>
                </a:lnTo>
                <a:lnTo>
                  <a:pt x="1084043" y="913307"/>
                </a:lnTo>
                <a:lnTo>
                  <a:pt x="0" y="913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88838" y="6650376"/>
            <a:ext cx="700281" cy="700281"/>
          </a:xfrm>
          <a:custGeom>
            <a:avLst/>
            <a:gdLst/>
            <a:ahLst/>
            <a:cxnLst/>
            <a:rect r="r" b="b" t="t" l="l"/>
            <a:pathLst>
              <a:path h="700281" w="700281">
                <a:moveTo>
                  <a:pt x="0" y="0"/>
                </a:moveTo>
                <a:lnTo>
                  <a:pt x="700281" y="0"/>
                </a:lnTo>
                <a:lnTo>
                  <a:pt x="700281" y="700281"/>
                </a:lnTo>
                <a:lnTo>
                  <a:pt x="0" y="700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7668" y="7620656"/>
            <a:ext cx="3082803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September 2024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recorded the highest monthly sales.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00541" y="4717408"/>
            <a:ext cx="3082803" cy="93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Returning custom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ers generated more consistent sales.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524018"/>
            <a:ext cx="3082803" cy="93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23 custom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ers purchased more than once.</a:t>
            </a:r>
          </a:p>
          <a:p>
            <a:pPr algn="ctr">
              <a:lnSpc>
                <a:spcPts val="25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717408"/>
            <a:ext cx="3082803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Total numb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er of distinct customers: 77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42272" y="4717408"/>
            <a:ext cx="3082803" cy="6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Lagos contribut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ed the highest share of revenue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7668" y="4814046"/>
            <a:ext cx="3082803" cy="93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The total revenu</a:t>
            </a:r>
            <a:r>
              <a:rPr lang="en-US" sz="179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 generated was ₦ 29,521,000 across all cities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62050"/>
            <a:ext cx="1202789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 &amp; KEY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89078" y="2638112"/>
            <a:ext cx="25027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Revenue Insights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899069" y="8999739"/>
            <a:ext cx="548398" cy="24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12777" y="2553753"/>
            <a:ext cx="3396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Customer Insights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DAG2gQAaMT0</dc:identifier>
  <dcterms:modified xsi:type="dcterms:W3CDTF">2011-08-01T06:04:30Z</dcterms:modified>
  <cp:revision>1</cp:revision>
  <dc:title>Gray Modern Financial Plan Infographic Presentation</dc:title>
</cp:coreProperties>
</file>